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422" r:id="rId3"/>
    <p:sldId id="410" r:id="rId4"/>
    <p:sldId id="423" r:id="rId5"/>
    <p:sldId id="409" r:id="rId6"/>
    <p:sldId id="394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25" r:id="rId16"/>
    <p:sldId id="447" r:id="rId17"/>
    <p:sldId id="424" r:id="rId18"/>
    <p:sldId id="376" r:id="rId19"/>
    <p:sldId id="377" r:id="rId20"/>
    <p:sldId id="378" r:id="rId21"/>
    <p:sldId id="320" r:id="rId22"/>
    <p:sldId id="325" r:id="rId23"/>
    <p:sldId id="327" r:id="rId24"/>
    <p:sldId id="326" r:id="rId25"/>
    <p:sldId id="328" r:id="rId26"/>
    <p:sldId id="428" r:id="rId27"/>
    <p:sldId id="433" r:id="rId28"/>
    <p:sldId id="432" r:id="rId29"/>
    <p:sldId id="444" r:id="rId30"/>
    <p:sldId id="404" r:id="rId31"/>
    <p:sldId id="435" r:id="rId32"/>
    <p:sldId id="436" r:id="rId33"/>
    <p:sldId id="437" r:id="rId34"/>
    <p:sldId id="438" r:id="rId35"/>
    <p:sldId id="439" r:id="rId36"/>
    <p:sldId id="441" r:id="rId37"/>
    <p:sldId id="443" r:id="rId38"/>
    <p:sldId id="446" r:id="rId39"/>
    <p:sldId id="453" r:id="rId40"/>
    <p:sldId id="454" r:id="rId41"/>
    <p:sldId id="456" r:id="rId42"/>
    <p:sldId id="457" r:id="rId43"/>
    <p:sldId id="458" r:id="rId44"/>
    <p:sldId id="461" r:id="rId45"/>
    <p:sldId id="462" r:id="rId46"/>
    <p:sldId id="455" r:id="rId47"/>
    <p:sldId id="442" r:id="rId48"/>
    <p:sldId id="440" r:id="rId49"/>
    <p:sldId id="403" r:id="rId50"/>
    <p:sldId id="402" r:id="rId51"/>
    <p:sldId id="430" r:id="rId52"/>
    <p:sldId id="431" r:id="rId53"/>
    <p:sldId id="445" r:id="rId54"/>
    <p:sldId id="452" r:id="rId55"/>
    <p:sldId id="463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CC00FF"/>
    <a:srgbClr val="0000FF"/>
    <a:srgbClr val="008000"/>
    <a:srgbClr val="FF6600"/>
    <a:srgbClr val="0000CC"/>
    <a:srgbClr val="000000"/>
    <a:srgbClr val="FDAC35"/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3143" autoAdjust="0"/>
  </p:normalViewPr>
  <p:slideViewPr>
    <p:cSldViewPr>
      <p:cViewPr varScale="1">
        <p:scale>
          <a:sx n="114" d="100"/>
          <a:sy n="114" d="100"/>
        </p:scale>
        <p:origin x="-20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67FD-C1BB-47A9-BD5F-11BB5B9B22C4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6E4A-6640-4CF4-8C1E-E9A7FBEEDEB2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5D79-A7B3-4EB8-819B-6CDE79F67B49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ABE0-3FDC-4865-88CF-7BB8950A2DF2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AC-0DD6-44F4-A0B6-D2B735622BC7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5251-08F9-47A7-9CC7-DE38ED01B92D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BCBE-7A57-47B8-9B83-A106C7C18F84}" type="datetime1">
              <a:rPr lang="en-US" smtClean="0"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CAB4-6FEA-4D84-BA0B-9874F870DAFB}" type="datetime1">
              <a:rPr lang="en-US" smtClean="0"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18EF-04FA-4B40-BE36-DC4A5E5A3DB1}" type="datetime1">
              <a:rPr lang="en-US" smtClean="0"/>
              <a:t>12/1/2015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B873-2FC8-4157-A967-262D66CA620C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1810-1A99-48F0-95BE-F7EE2D6240F3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7841-6BAE-4825-90A3-46357141B611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18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43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Spectroscopy of Ba and Ba+ in SXe</a:t>
            </a:r>
          </a:p>
          <a:p>
            <a:pPr lvl="1"/>
            <a:r>
              <a:rPr lang="en-US" dirty="0" smtClean="0"/>
              <a:t>Imaging single Ba atoms in </a:t>
            </a:r>
            <a:r>
              <a:rPr lang="en-US" dirty="0"/>
              <a:t>SXe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utline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8442" y="2336292"/>
            <a:ext cx="8229600" cy="9079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Ba/Ba+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251602" cy="1745656"/>
          </a:xfrm>
          <a:prstGeom prst="rect">
            <a:avLst/>
          </a:prstGeom>
          <a:ln w="31750">
            <a:solidFill>
              <a:srgbClr val="0066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11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53400" y="17178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823949" y="1952176"/>
            <a:ext cx="384881" cy="1393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ghtning Bolt 2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848600" y="2380091"/>
            <a:ext cx="152400" cy="51550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848600" y="2364647"/>
            <a:ext cx="381000" cy="43362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848600" y="1818459"/>
            <a:ext cx="152400" cy="55680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39892" y="1984738"/>
            <a:ext cx="381000" cy="39052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839892" y="2348081"/>
            <a:ext cx="465908" cy="27181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916714" y="577459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Ba</a:t>
            </a:r>
            <a:r>
              <a:rPr lang="en-US" b="1" i="1" baseline="30000" dirty="0" smtClean="0"/>
              <a:t>+</a:t>
            </a:r>
            <a:r>
              <a:rPr lang="en-US" b="1" i="1" dirty="0" smtClean="0"/>
              <a:t> ions escape through small hole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984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590800" y="204760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2943" y="188867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2389003" y="258100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1524" y="263869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47609" y="336669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69231" y="286620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2272" y="28607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783" y="28607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-2372675" y="425740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-1011077" y="404267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74768" y="258100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077074">
            <a:off x="498568" y="313399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-94502" y="286620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247991" y="286620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552792" y="286892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859765" y="28773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-399303" y="288770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-698861" y="286892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1011077" y="28773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8846" y="244492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60359" y="196514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1199400" y="188867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665" y="18961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 rot="10800000" flipH="1">
            <a:off x="1260359" y="399318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154665" y="49504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99400" y="479804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18360" y="342173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74832" y="76200"/>
            <a:ext cx="3304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Acceleration</a:t>
            </a:r>
          </a:p>
        </p:txBody>
      </p:sp>
      <p:sp>
        <p:nvSpPr>
          <p:cNvPr id="32" name="Lightning Bolt 31"/>
          <p:cNvSpPr/>
          <p:nvPr/>
        </p:nvSpPr>
        <p:spPr>
          <a:xfrm rot="17673993">
            <a:off x="1058397" y="298998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0800000">
            <a:off x="1611367" y="3152636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0800000" flipV="1">
            <a:off x="1623943" y="3121610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0800000" flipV="1">
            <a:off x="1611366" y="3248295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 rot="10800000">
            <a:off x="1623943" y="3269529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92902" y="3412443"/>
            <a:ext cx="1668571" cy="47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42961" y="3420967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6058" y="3252839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6058" y="3121610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92514" y="3568071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42961" y="3689299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76800" y="838200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76800" y="4431076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06266" y="838200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06266" y="5777228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153400" y="5777228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53400" y="838200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600300" y="2275989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2000 V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46830" y="2271896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</a:rPr>
              <a:t>0 V</a:t>
            </a:r>
            <a:endParaRPr lang="en-US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3810000"/>
            <a:ext cx="1749747" cy="1298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1851" y="76200"/>
            <a:ext cx="20890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 smtClean="0"/>
              <a:t>Neutrinos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24001"/>
            <a:ext cx="3571779" cy="3421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8126" y="1101881"/>
            <a:ext cx="38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First indications:</a:t>
            </a:r>
            <a:r>
              <a:rPr lang="en-US" b="1" dirty="0" smtClean="0">
                <a:solidFill>
                  <a:srgbClr val="0000CC"/>
                </a:solidFill>
              </a:rPr>
              <a:t>  beta decay spectrum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98" y="1471213"/>
            <a:ext cx="2974634" cy="1902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0"/>
            <a:ext cx="2224755" cy="1495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5562600"/>
            <a:ext cx="5683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Interact only via Weak Force (and Gravity)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Very small mass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12369" y="5474732"/>
            <a:ext cx="8229600" cy="131356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2"/>
            <a:ext cx="9143997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56627" y="5118683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3724" y="1676401"/>
            <a:ext cx="22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argon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5791200" y="1676400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Emission of Ba in Solid Xe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670 nm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Excitation Spectra of Ba Emission Peaks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Thermal History Dependence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Deposit at 11 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Deposit at 52 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115" y="4527562"/>
            <a:ext cx="8621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sin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c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cos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and </a:t>
            </a:r>
            <a:r>
              <a:rPr lang="el-GR" sz="2400" dirty="0" smtClean="0"/>
              <a:t>δ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CP-violating phases.</a:t>
            </a:r>
          </a:p>
          <a:p>
            <a:endParaRPr lang="en-US" sz="2400" dirty="0" smtClean="0"/>
          </a:p>
          <a:p>
            <a:r>
              <a:rPr lang="en-US" sz="2400" dirty="0" smtClean="0"/>
              <a:t>With m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 &lt;&lt; p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, time-evolution is determined by mass squared differences </a:t>
            </a:r>
            <a:r>
              <a:rPr lang="el-GR" sz="2400" dirty="0" smtClean="0"/>
              <a:t>Δ</a:t>
            </a:r>
            <a:r>
              <a:rPr lang="en-US" sz="2400" dirty="0" smtClean="0"/>
              <a:t>m</a:t>
            </a:r>
            <a:r>
              <a:rPr lang="en-US" sz="2400" baseline="-25000" dirty="0"/>
              <a:t>21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m</a:t>
            </a:r>
            <a:r>
              <a:rPr lang="en-US" sz="2400" baseline="-25000" dirty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– m</a:t>
            </a:r>
            <a:r>
              <a:rPr lang="en-US" sz="2400" baseline="-25000" dirty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and </a:t>
            </a:r>
            <a:r>
              <a:rPr lang="el-GR" sz="2400" dirty="0"/>
              <a:t>Δ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.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Neutrino oscillation requires non-zero mass squared differences.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Neutrinos interact as flavor states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sz="2400" dirty="0" smtClean="0"/>
                  <a:t>Flavor basis is related to the mass basis 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400" dirty="0" smtClean="0"/>
                  <a:t> by</a:t>
                </a:r>
              </a:p>
              <a:p>
                <a:r>
                  <a:rPr lang="en-US" sz="2400" dirty="0" smtClean="0"/>
                  <a:t>PMNS matrix: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132" t="-50510" b="-44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2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Annealing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Decay of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luorescence w/ Laser Exposure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Decay of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luorescence w/ Laser Exposure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16722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3952372"/>
            <a:ext cx="251286" cy="112250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069" y="4639270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Bleaching is an </a:t>
            </a:r>
            <a:r>
              <a:rPr lang="en-US" dirty="0"/>
              <a:t>o</a:t>
            </a:r>
            <a:r>
              <a:rPr lang="en-US" dirty="0" smtClean="0"/>
              <a:t>bstacle for observing single atoms in these matrix sites:  </a:t>
            </a:r>
            <a:r>
              <a:rPr lang="en-US" i="1" dirty="0" smtClean="0"/>
              <a:t>need more photons/atom.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108361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066527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00694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483679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2319" y="0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Bleaching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851139"/>
            <a:ext cx="40953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Rates in vacuum: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21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=1.2x10</a:t>
            </a:r>
            <a:r>
              <a:rPr lang="en-US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</a:t>
            </a:r>
            <a:r>
              <a:rPr lang="en-US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-1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23</a:t>
            </a:r>
            <a:r>
              <a:rPr lang="en-US" dirty="0" smtClean="0">
                <a:solidFill>
                  <a:srgbClr val="C00000"/>
                </a:solidFill>
              </a:rPr>
              <a:t>=2.5x10</a:t>
            </a:r>
            <a:r>
              <a:rPr lang="en-US" baseline="30000" dirty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24</a:t>
            </a:r>
            <a:r>
              <a:rPr lang="en-US" dirty="0" smtClean="0">
                <a:solidFill>
                  <a:srgbClr val="C00000"/>
                </a:solidFill>
              </a:rPr>
              <a:t>=1.1x10</a:t>
            </a:r>
            <a:r>
              <a:rPr lang="en-US" baseline="30000" dirty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</a:t>
            </a:r>
            <a:r>
              <a:rPr lang="en-US" baseline="30000" dirty="0" smtClean="0">
                <a:solidFill>
                  <a:srgbClr val="C00000"/>
                </a:solidFill>
              </a:rPr>
              <a:t>1          </a:t>
            </a:r>
            <a:r>
              <a:rPr lang="en-US" i="1" dirty="0" smtClean="0">
                <a:solidFill>
                  <a:srgbClr val="C00000"/>
                </a:solidFill>
              </a:rPr>
              <a:t>branching ratio 0.003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25</a:t>
            </a:r>
            <a:r>
              <a:rPr lang="en-US" dirty="0" smtClean="0">
                <a:solidFill>
                  <a:srgbClr val="C00000"/>
                </a:solidFill>
              </a:rPr>
              <a:t>=3.1x10</a:t>
            </a:r>
            <a:r>
              <a:rPr lang="en-US" baseline="30000" dirty="0">
                <a:solidFill>
                  <a:srgbClr val="C00000"/>
                </a:solidFill>
              </a:rPr>
              <a:t>3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31</a:t>
            </a:r>
            <a:r>
              <a:rPr lang="en-US" dirty="0" smtClean="0">
                <a:solidFill>
                  <a:srgbClr val="FF6600"/>
                </a:solidFill>
              </a:rPr>
              <a:t>=5 </a:t>
            </a:r>
            <a:r>
              <a:rPr lang="en-US" dirty="0">
                <a:solidFill>
                  <a:srgbClr val="FF6600"/>
                </a:solidFill>
              </a:rPr>
              <a:t>s</a:t>
            </a:r>
            <a:r>
              <a:rPr lang="en-US" baseline="30000" dirty="0">
                <a:solidFill>
                  <a:srgbClr val="FF66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41</a:t>
            </a:r>
            <a:r>
              <a:rPr lang="en-US" dirty="0" smtClean="0">
                <a:solidFill>
                  <a:srgbClr val="FF6600"/>
                </a:solidFill>
              </a:rPr>
              <a:t>=0.014 </a:t>
            </a:r>
            <a:r>
              <a:rPr lang="en-US" dirty="0">
                <a:solidFill>
                  <a:srgbClr val="FF6600"/>
                </a:solidFill>
              </a:rPr>
              <a:t>s</a:t>
            </a:r>
            <a:r>
              <a:rPr lang="en-US" baseline="30000" dirty="0">
                <a:solidFill>
                  <a:srgbClr val="FF6600"/>
                </a:solidFill>
              </a:rPr>
              <a:t>-</a:t>
            </a:r>
            <a:r>
              <a:rPr lang="en-US" i="1" baseline="30000" dirty="0" smtClean="0">
                <a:solidFill>
                  <a:srgbClr val="FF6600"/>
                </a:solidFill>
              </a:rPr>
              <a:t>1 </a:t>
            </a:r>
            <a:r>
              <a:rPr lang="en-US" i="1" dirty="0" smtClean="0">
                <a:solidFill>
                  <a:srgbClr val="FF6600"/>
                </a:solidFill>
              </a:rPr>
              <a:t> very slow metastable decay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51</a:t>
            </a:r>
            <a:r>
              <a:rPr lang="en-US" dirty="0" smtClean="0">
                <a:solidFill>
                  <a:srgbClr val="FF6600"/>
                </a:solidFill>
              </a:rPr>
              <a:t>=0.017 s</a:t>
            </a:r>
            <a:r>
              <a:rPr lang="en-US" baseline="30000" dirty="0" smtClean="0">
                <a:solidFill>
                  <a:srgbClr val="FF6600"/>
                </a:solidFill>
              </a:rPr>
              <a:t>-1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322" y="597570"/>
            <a:ext cx="4038478" cy="2983830"/>
            <a:chOff x="32158" y="513386"/>
            <a:chExt cx="4038478" cy="29838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2158" y="513386"/>
                  <a:ext cx="4038478" cy="29838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/>
                        </a:rPr>
                        <m:t>=−</m:t>
                      </m:r>
                      <m:r>
                        <a:rPr lang="en-US" sz="1600" b="0" i="1" smtClean="0">
                          <a:latin typeface="Cambria Math"/>
                        </a:rPr>
                        <m:t>𝑊</m:t>
                      </m:r>
                      <m:r>
                        <a:rPr lang="en-US" sz="1600" b="0" i="1" baseline="-25000" smtClean="0">
                          <a:latin typeface="Cambria Math"/>
                        </a:rPr>
                        <m:t>12</m:t>
                      </m:r>
                    </m:oMath>
                  </a14:m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1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21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31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3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41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4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51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5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i="1">
                          <a:latin typeface="Cambria Math"/>
                        </a:rPr>
                        <m:t>𝑊</m:t>
                      </m:r>
                      <m:r>
                        <a:rPr lang="en-US" sz="1600" i="1" baseline="-25000">
                          <a:latin typeface="Cambria Math"/>
                        </a:rPr>
                        <m:t>12</m:t>
                      </m:r>
                    </m:oMath>
                  </a14:m>
                  <a:r>
                    <a:rPr lang="en-US" sz="1600" dirty="0"/>
                    <a:t>N</a:t>
                  </a:r>
                  <a:r>
                    <a:rPr lang="en-US" sz="1600" baseline="-25000" dirty="0"/>
                    <a:t>1</a:t>
                  </a:r>
                  <a:r>
                    <a:rPr lang="en-US" sz="1600" dirty="0"/>
                    <a:t> </a:t>
                  </a:r>
                  <a:r>
                    <a:rPr lang="en-US" sz="1600" dirty="0" smtClean="0"/>
                    <a:t>– (A</a:t>
                  </a:r>
                  <a:r>
                    <a:rPr lang="en-US" sz="1600" baseline="-25000" dirty="0" smtClean="0"/>
                    <a:t>21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23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+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24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+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25</a:t>
                  </a:r>
                  <a:r>
                    <a:rPr lang="en-US" sz="1600" dirty="0" smtClean="0"/>
                    <a:t>) N</a:t>
                  </a:r>
                  <a:r>
                    <a:rPr lang="en-US" sz="1600" baseline="-25000" dirty="0" smtClean="0"/>
                    <a:t>2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i="1" baseline="-2500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/>
                    <a:t>A</a:t>
                  </a:r>
                  <a:r>
                    <a:rPr lang="en-US" sz="1600" baseline="-25000" dirty="0"/>
                    <a:t>23</a:t>
                  </a:r>
                  <a:r>
                    <a:rPr lang="en-US" sz="1600" dirty="0"/>
                    <a:t>N</a:t>
                  </a:r>
                  <a:r>
                    <a:rPr lang="en-US" sz="1600" baseline="-25000" dirty="0"/>
                    <a:t>2</a:t>
                  </a:r>
                  <a:r>
                    <a:rPr lang="en-US" sz="1600" dirty="0"/>
                    <a:t> 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31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3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24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41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4</a:t>
                  </a:r>
                </a:p>
                <a:p>
                  <a:endParaRPr lang="en-US" sz="1600" baseline="-25000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25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51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5</a:t>
                  </a:r>
                </a:p>
                <a:p>
                  <a:endParaRPr lang="en-US" sz="1600" baseline="-25000" dirty="0" smtClean="0"/>
                </a:p>
                <a:p>
                  <a:r>
                    <a:rPr lang="en-US" sz="1600" dirty="0"/>
                    <a:t>N</a:t>
                  </a:r>
                  <a:r>
                    <a:rPr lang="en-US" sz="1600" baseline="-25000" dirty="0"/>
                    <a:t>1</a:t>
                  </a:r>
                  <a:r>
                    <a:rPr lang="en-US" sz="1600" dirty="0"/>
                    <a:t> </a:t>
                  </a:r>
                  <a:r>
                    <a:rPr lang="en-US" sz="1600" dirty="0" smtClean="0"/>
                    <a:t>+ 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3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4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5</a:t>
                  </a:r>
                  <a:r>
                    <a:rPr lang="en-US" sz="1600" dirty="0" smtClean="0"/>
                    <a:t> = </a:t>
                  </a:r>
                  <a:r>
                    <a:rPr lang="en-US" sz="1600" dirty="0" err="1" smtClean="0"/>
                    <a:t>N</a:t>
                  </a:r>
                  <a:r>
                    <a:rPr lang="en-US" sz="1600" baseline="-25000" dirty="0" err="1" smtClean="0"/>
                    <a:t>atoms</a:t>
                  </a:r>
                  <a:endParaRPr lang="en-US" sz="1600" baseline="-25000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8" y="513386"/>
                  <a:ext cx="4038478" cy="298383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679" y="1483369"/>
              <a:ext cx="1849844" cy="16426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2027208" y="3950732"/>
            <a:ext cx="3910856" cy="2924330"/>
            <a:chOff x="2654010" y="3733800"/>
            <a:chExt cx="4076246" cy="304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010" y="3733800"/>
              <a:ext cx="4076246" cy="2895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114800" y="6412468"/>
              <a:ext cx="13559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# Excitations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3656901"/>
            <a:ext cx="762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 numerical solution to above equations (normalized) to Ba in SXe data: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" y="508703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Agreement for first ~200 excitations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71678" y="5410200"/>
            <a:ext cx="762000" cy="4572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66839" y="5486400"/>
            <a:ext cx="1104839" cy="718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00478" y="4934635"/>
            <a:ext cx="990600" cy="3626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91078" y="447553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Disagreement may be due to altered rates in SXe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88981" y="5412581"/>
            <a:ext cx="312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Still, re-pump lasers may eliminate/reduce bleaching.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28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743700" y="6484349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52120" y="0"/>
            <a:ext cx="388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w/ Inexpensive and On-hand 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33600" y="1447800"/>
            <a:ext cx="346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Summary of conditions for imaging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2165551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6A5E3-EF84-4B2A-AA6B-0C741188D1F3}" type="slidenum">
              <a:rPr lang="en-US" smtClean="0"/>
              <a:t>48</a:t>
            </a:fld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584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391848" cy="2387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4508"/>
            <a:ext cx="3657599" cy="29962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2394" y="44503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6266"/>
            <a:ext cx="659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mixing measurements given Normal (Inverted) Hierarchy: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37286" y="3185643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Mass Hierarchy</a:t>
            </a:r>
            <a:endParaRPr lang="en-US" b="1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conclusions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Summarized study of neutrinos by neutrinoless double beta decay in EXO</a:t>
            </a:r>
          </a:p>
          <a:p>
            <a:r>
              <a:rPr lang="en-US" dirty="0" smtClean="0"/>
              <a:t>We have made a lot of progress toward understanding barium fluorescence in solid xenon, with remaining tasks:</a:t>
            </a:r>
          </a:p>
          <a:p>
            <a:pPr lvl="1"/>
            <a:r>
              <a:rPr lang="en-US" dirty="0" smtClean="0"/>
              <a:t>Understanding rate changes in SXe</a:t>
            </a:r>
          </a:p>
          <a:p>
            <a:pPr lvl="1"/>
            <a:r>
              <a:rPr lang="en-US" dirty="0" smtClean="0"/>
              <a:t>Overcoming optical pumping</a:t>
            </a:r>
          </a:p>
          <a:p>
            <a:pPr lvl="1"/>
            <a:r>
              <a:rPr lang="en-US" dirty="0" smtClean="0"/>
              <a:t>Imaging single atoms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"/>
          <a:stretch/>
        </p:blipFill>
        <p:spPr>
          <a:xfrm>
            <a:off x="1267819" y="677047"/>
            <a:ext cx="7876181" cy="61809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1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56" y="0"/>
            <a:ext cx="665174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90600" y="1395864"/>
            <a:ext cx="2675693" cy="2481170"/>
            <a:chOff x="304800" y="1066800"/>
            <a:chExt cx="3826130" cy="35479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4"/>
            <a:stretch/>
          </p:blipFill>
          <p:spPr>
            <a:xfrm>
              <a:off x="304800" y="1066800"/>
              <a:ext cx="3826130" cy="35479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209800" y="2590800"/>
              <a:ext cx="144335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00600" y="1464125"/>
            <a:ext cx="3048000" cy="2165175"/>
            <a:chOff x="64048" y="2209800"/>
            <a:chExt cx="3136352" cy="22279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92174" y="792163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of fluorescence by semi-focused laser: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6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1" y="-8930"/>
            <a:ext cx="269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Much yet to learn…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6" y="3154849"/>
            <a:ext cx="2065317" cy="2945615"/>
          </a:xfrm>
          <a:prstGeom prst="rect">
            <a:avLst/>
          </a:prstGeom>
          <a:ln w="317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6201" y="45926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the fundamental nature of neutrinos?                                                                        (How is their mass generated, and why is it so small?  Are they Majorana or Dirac particles?)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absolute mass scale of the neutrinos?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 they violate CP and/or Lepton Number conservation?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95" y="2207734"/>
            <a:ext cx="797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method:  </a:t>
            </a:r>
            <a:r>
              <a:rPr lang="en-US" sz="2400" b="1" i="1" dirty="0" smtClean="0">
                <a:solidFill>
                  <a:srgbClr val="C00000"/>
                </a:solidFill>
              </a:rPr>
              <a:t>search for Neutrinoless Double Beta Decay </a:t>
            </a:r>
            <a:r>
              <a:rPr lang="en-US" sz="2400" b="1" dirty="0" smtClean="0">
                <a:solidFill>
                  <a:srgbClr val="C00000"/>
                </a:solidFill>
              </a:rPr>
              <a:t>(0</a:t>
            </a:r>
            <a:r>
              <a:rPr lang="el-GR" sz="2400" b="1" dirty="0" smtClean="0">
                <a:solidFill>
                  <a:srgbClr val="C00000"/>
                </a:solidFill>
              </a:rPr>
              <a:t>νββ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992" y="2878284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 of this decay would: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prove that neutrinos are Majorana fermions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 absolute neutrino mass in the form of effective electron-neutrino mass: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𝑒𝑖</m:t>
                        </m:r>
                        <m:r>
                          <a:rPr lang="en-US" b="0" i="1" baseline="30000" smtClean="0">
                            <a:latin typeface="Cambria Math"/>
                          </a:rPr>
                          <m:t>2 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blipFill rotWithShape="1">
                <a:blip r:embed="rId4"/>
                <a:stretch>
                  <a:fillRect l="-2118" t="-119672" r="-471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76" r="-57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" y="1848615"/>
            <a:ext cx="1592363" cy="2271075"/>
          </a:xfrm>
          <a:prstGeom prst="rect">
            <a:avLst/>
          </a:prstGeom>
          <a:ln w="31750">
            <a:solidFill>
              <a:srgbClr val="0000C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9" y="1848615"/>
            <a:ext cx="1583714" cy="2258739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8709" y="31411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3FCC"/>
                </a:solidFill>
              </a:rPr>
              <a:t>EXO-200:</a:t>
            </a:r>
            <a:endParaRPr lang="en-US" sz="4000" b="1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~200-kg.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249700</TotalTime>
  <Words>2114</Words>
  <Application>Microsoft Office PowerPoint</Application>
  <PresentationFormat>On-screen Show (4:3)</PresentationFormat>
  <Paragraphs>440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Barium</cp:lastModifiedBy>
  <cp:revision>1661</cp:revision>
  <dcterms:created xsi:type="dcterms:W3CDTF">2012-10-02T17:04:30Z</dcterms:created>
  <dcterms:modified xsi:type="dcterms:W3CDTF">2015-12-02T00:03:38Z</dcterms:modified>
</cp:coreProperties>
</file>